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2" r:id="rId3"/>
    <p:sldId id="263" r:id="rId4"/>
    <p:sldId id="257" r:id="rId5"/>
    <p:sldId id="258" r:id="rId6"/>
    <p:sldId id="259" r:id="rId7"/>
    <p:sldId id="261" r:id="rId8"/>
    <p:sldId id="264" r:id="rId9"/>
    <p:sldId id="265" r:id="rId1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5C00F7-B57E-49C0-BCC2-E7F03DC74A8F}" type="datetimeFigureOut">
              <a:rPr lang="es-CO" smtClean="0"/>
              <a:t>8/10/2017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9EFAD1-A8C4-4F7A-8A77-081E6E97CE8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99851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EFAD1-A8C4-4F7A-8A77-081E6E97CE84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33780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915-FCE4-47EA-8176-1B0633F43619}" type="datetimeFigureOut">
              <a:rPr lang="es-CO" smtClean="0"/>
              <a:t>8/10/2017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3B65-BD19-442C-9449-3BEA30133E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64331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915-FCE4-47EA-8176-1B0633F43619}" type="datetimeFigureOut">
              <a:rPr lang="es-CO" smtClean="0"/>
              <a:t>8/10/2017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3B65-BD19-442C-9449-3BEA30133E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62675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915-FCE4-47EA-8176-1B0633F43619}" type="datetimeFigureOut">
              <a:rPr lang="es-CO" smtClean="0"/>
              <a:t>8/10/2017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3B65-BD19-442C-9449-3BEA30133E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79658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915-FCE4-47EA-8176-1B0633F43619}" type="datetimeFigureOut">
              <a:rPr lang="es-CO" smtClean="0"/>
              <a:t>8/10/2017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3B65-BD19-442C-9449-3BEA30133E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56775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915-FCE4-47EA-8176-1B0633F43619}" type="datetimeFigureOut">
              <a:rPr lang="es-CO" smtClean="0"/>
              <a:t>8/10/2017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3B65-BD19-442C-9449-3BEA30133E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99948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915-FCE4-47EA-8176-1B0633F43619}" type="datetimeFigureOut">
              <a:rPr lang="es-CO" smtClean="0"/>
              <a:t>8/10/2017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3B65-BD19-442C-9449-3BEA30133E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77146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915-FCE4-47EA-8176-1B0633F43619}" type="datetimeFigureOut">
              <a:rPr lang="es-CO" smtClean="0"/>
              <a:t>8/10/2017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3B65-BD19-442C-9449-3BEA30133E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04410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915-FCE4-47EA-8176-1B0633F43619}" type="datetimeFigureOut">
              <a:rPr lang="es-CO" smtClean="0"/>
              <a:t>8/10/2017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3B65-BD19-442C-9449-3BEA30133E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67107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915-FCE4-47EA-8176-1B0633F43619}" type="datetimeFigureOut">
              <a:rPr lang="es-CO" smtClean="0"/>
              <a:t>8/10/2017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3B65-BD19-442C-9449-3BEA30133E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3478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915-FCE4-47EA-8176-1B0633F43619}" type="datetimeFigureOut">
              <a:rPr lang="es-CO" smtClean="0"/>
              <a:t>8/10/2017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3B65-BD19-442C-9449-3BEA30133E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13252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D915-FCE4-47EA-8176-1B0633F43619}" type="datetimeFigureOut">
              <a:rPr lang="es-CO" smtClean="0"/>
              <a:t>8/10/2017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3B65-BD19-442C-9449-3BEA30133E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55703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BD915-FCE4-47EA-8176-1B0633F43619}" type="datetimeFigureOut">
              <a:rPr lang="es-CO" smtClean="0"/>
              <a:t>8/10/2017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3B65-BD19-442C-9449-3BEA30133E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94577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55761" y="354843"/>
            <a:ext cx="9144000" cy="1307702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s-CO" sz="3200" b="1" i="1" dirty="0" smtClean="0"/>
              <a:t>LA PROFECÍA MÁS LARGA CON LÍMITE DE TIEMPO:</a:t>
            </a:r>
            <a:br>
              <a:rPr lang="es-CO" sz="3200" b="1" i="1" dirty="0" smtClean="0"/>
            </a:br>
            <a:r>
              <a:rPr lang="es-CO" sz="3600" dirty="0" smtClean="0"/>
              <a:t> </a:t>
            </a:r>
            <a:r>
              <a:rPr lang="es-CO" sz="3600" b="1" dirty="0" smtClean="0">
                <a:solidFill>
                  <a:srgbClr val="FF0000"/>
                </a:solidFill>
              </a:rPr>
              <a:t>LA DE LOS SIETE MIL AÑOS</a:t>
            </a:r>
            <a:endParaRPr lang="es-CO" sz="3600" b="1" dirty="0">
              <a:solidFill>
                <a:srgbClr val="FF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68952" y="5256041"/>
            <a:ext cx="9144000" cy="1380285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es-CO" sz="3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NÉNESIS 3.15</a:t>
            </a:r>
            <a:r>
              <a:rPr lang="es-ES" sz="3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es-ES" sz="3000" dirty="0" smtClean="0"/>
              <a:t>“Enemistad </a:t>
            </a:r>
            <a:r>
              <a:rPr lang="es-ES" sz="3000" dirty="0"/>
              <a:t>pondré entre ti y la mujer, y entre tu linaje y su linaje: </a:t>
            </a:r>
            <a:r>
              <a:rPr lang="es-ES" sz="3000" u="sng" dirty="0"/>
              <a:t>él te pisará la cabeza mientras acechas tú su calcañar</a:t>
            </a:r>
            <a:r>
              <a:rPr lang="es-ES" sz="3000" dirty="0" smtClean="0"/>
              <a:t>.”</a:t>
            </a:r>
            <a:endParaRPr lang="es-CO" sz="30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3503" y="2105891"/>
            <a:ext cx="4885899" cy="299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817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Introducción</a:t>
            </a:r>
            <a:endParaRPr lang="es-CO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79891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Isaías 14.12</a:t>
            </a:r>
            <a:r>
              <a:rPr lang="es-CO" dirty="0" smtClean="0"/>
              <a:t>, describe una de las pretensiones de Satanás, “Seré </a:t>
            </a:r>
            <a:r>
              <a:rPr lang="es-CO" dirty="0"/>
              <a:t>semejante al </a:t>
            </a:r>
            <a:r>
              <a:rPr lang="es-CO" dirty="0" smtClean="0"/>
              <a:t>Altísimo”,  Y una de las muchas características de Dios, a las que Satanás aspiraba, es ser </a:t>
            </a:r>
            <a:r>
              <a:rPr lang="es-ES" dirty="0" smtClean="0"/>
              <a:t>Eterno, así como lo es Dios:</a:t>
            </a:r>
            <a:endParaRPr lang="es-ES" dirty="0"/>
          </a:p>
          <a:p>
            <a:pPr marL="0" indent="0">
              <a:buNone/>
            </a:pPr>
            <a:r>
              <a:rPr lang="es-ES" dirty="0" smtClean="0"/>
              <a:t>“..</a:t>
            </a:r>
            <a:r>
              <a:rPr lang="es-ES" i="1" dirty="0" smtClean="0">
                <a:latin typeface="Bell MT" panose="02020503060305020303" pitchFamily="18" charset="0"/>
              </a:rPr>
              <a:t>Antes </a:t>
            </a:r>
            <a:r>
              <a:rPr lang="es-ES" i="1" dirty="0">
                <a:latin typeface="Bell MT" panose="02020503060305020303" pitchFamily="18" charset="0"/>
              </a:rPr>
              <a:t>que nacieran los montes y formaras la tierra y el mundo, desde el siglo y hasta el siglo, tú eres Dios</a:t>
            </a:r>
            <a:r>
              <a:rPr lang="es-ES" dirty="0"/>
              <a:t>” </a:t>
            </a:r>
            <a:r>
              <a:rPr lang="es-ES" dirty="0">
                <a:solidFill>
                  <a:srgbClr val="FF0000"/>
                </a:solidFill>
              </a:rPr>
              <a:t>(Salmos </a:t>
            </a:r>
            <a:r>
              <a:rPr lang="es-ES" dirty="0" smtClean="0">
                <a:solidFill>
                  <a:srgbClr val="FF0000"/>
                </a:solidFill>
              </a:rPr>
              <a:t>90:1,2</a:t>
            </a:r>
            <a:r>
              <a:rPr lang="es-ES" dirty="0">
                <a:solidFill>
                  <a:srgbClr val="FF0000"/>
                </a:solidFill>
              </a:rPr>
              <a:t>).</a:t>
            </a:r>
            <a:r>
              <a:rPr lang="es-CO" dirty="0" smtClean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es-CO" dirty="0" smtClean="0"/>
              <a:t>Es así como Dios le estableció un límite de tiempo, a Satanás, que aunque no aparece claramente registrado aquí en Ge.3:15, cuando Satanás comenzó esta lucha con el Hijo de Dios, </a:t>
            </a:r>
            <a:r>
              <a:rPr lang="es-CO" dirty="0" smtClean="0"/>
              <a:t>en la tierra, cambiando la ley de Dios, y así poder </a:t>
            </a:r>
            <a:r>
              <a:rPr lang="es-CO" dirty="0" smtClean="0"/>
              <a:t>destruir </a:t>
            </a:r>
            <a:r>
              <a:rPr lang="es-CO" dirty="0" smtClean="0"/>
              <a:t>la iglesia, Dios lo estableció más antes en la creación, en los siete días de la semana literal, seis días para trabajar y el séptimo </a:t>
            </a:r>
            <a:r>
              <a:rPr lang="es-CO" dirty="0" smtClean="0"/>
              <a:t>día para </a:t>
            </a:r>
            <a:r>
              <a:rPr lang="es-CO" dirty="0" smtClean="0"/>
              <a:t>reposar, que también es profecía, “</a:t>
            </a:r>
            <a:r>
              <a:rPr lang="es-ES" i="1" dirty="0" smtClean="0">
                <a:latin typeface="Bell MT" panose="02020503060305020303" pitchFamily="18" charset="0"/>
              </a:rPr>
              <a:t>mil </a:t>
            </a:r>
            <a:r>
              <a:rPr lang="es-ES" i="1" dirty="0">
                <a:latin typeface="Bell MT" panose="02020503060305020303" pitchFamily="18" charset="0"/>
              </a:rPr>
              <a:t>años delante de tus </a:t>
            </a:r>
            <a:r>
              <a:rPr lang="es-ES" i="1" dirty="0" smtClean="0">
                <a:latin typeface="Bell MT" panose="02020503060305020303" pitchFamily="18" charset="0"/>
              </a:rPr>
              <a:t>ojos Son </a:t>
            </a:r>
            <a:r>
              <a:rPr lang="es-ES" i="1" dirty="0">
                <a:latin typeface="Bell MT" panose="02020503060305020303" pitchFamily="18" charset="0"/>
              </a:rPr>
              <a:t>como el día de ayer, que </a:t>
            </a:r>
            <a:r>
              <a:rPr lang="es-ES" i="1" dirty="0" smtClean="0">
                <a:latin typeface="Bell MT" panose="02020503060305020303" pitchFamily="18" charset="0"/>
              </a:rPr>
              <a:t>pasó</a:t>
            </a:r>
            <a:r>
              <a:rPr lang="es-ES" dirty="0" smtClean="0"/>
              <a:t>” </a:t>
            </a:r>
            <a:r>
              <a:rPr lang="es-ES" dirty="0" smtClean="0">
                <a:solidFill>
                  <a:srgbClr val="FF0000"/>
                </a:solidFill>
              </a:rPr>
              <a:t>(Sal.90:4).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2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736979"/>
            <a:ext cx="10515600" cy="5439984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s-ES" dirty="0"/>
              <a:t>Dios, a través </a:t>
            </a:r>
            <a:r>
              <a:rPr lang="es-ES" dirty="0" smtClean="0"/>
              <a:t>del apóstol </a:t>
            </a:r>
            <a:r>
              <a:rPr lang="es-ES" dirty="0" smtClean="0"/>
              <a:t>Pedro </a:t>
            </a:r>
            <a:r>
              <a:rPr lang="es-ES" dirty="0" smtClean="0"/>
              <a:t>dice muchos siglos después:  “</a:t>
            </a:r>
            <a:r>
              <a:rPr lang="es-ES" i="1" dirty="0" smtClean="0">
                <a:latin typeface="Bell MT" panose="02020503060305020303" pitchFamily="18" charset="0"/>
              </a:rPr>
              <a:t>oh </a:t>
            </a:r>
            <a:r>
              <a:rPr lang="es-ES" i="1" dirty="0">
                <a:latin typeface="Bell MT" panose="02020503060305020303" pitchFamily="18" charset="0"/>
              </a:rPr>
              <a:t>amados, no ignoréis una cosa: y es que un día delante del Señor es como mil años y mil años son como un </a:t>
            </a:r>
            <a:r>
              <a:rPr lang="es-ES" i="1" dirty="0" smtClean="0">
                <a:latin typeface="Bell MT" panose="02020503060305020303" pitchFamily="18" charset="0"/>
              </a:rPr>
              <a:t>día</a:t>
            </a:r>
            <a:r>
              <a:rPr lang="es-ES" dirty="0" smtClean="0"/>
              <a:t>”, </a:t>
            </a:r>
            <a:r>
              <a:rPr lang="es-ES" dirty="0" smtClean="0">
                <a:solidFill>
                  <a:srgbClr val="FF0000"/>
                </a:solidFill>
              </a:rPr>
              <a:t>(2 Ped.3:8). </a:t>
            </a:r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r>
              <a:rPr lang="es-ES" dirty="0" smtClean="0"/>
              <a:t>Y muchos siglos después, aclara este punto a la iglesia a través del Espíritu de Profecía, </a:t>
            </a:r>
            <a:r>
              <a:rPr lang="es-ES" dirty="0"/>
              <a:t>hasta su culminación. Lo cual es una demostración del </a:t>
            </a:r>
            <a:r>
              <a:rPr lang="es-ES" dirty="0" smtClean="0"/>
              <a:t>amor </a:t>
            </a:r>
            <a:r>
              <a:rPr lang="es-ES" dirty="0"/>
              <a:t>que Dios </a:t>
            </a:r>
            <a:r>
              <a:rPr lang="es-ES" dirty="0" smtClean="0"/>
              <a:t>tiene por </a:t>
            </a:r>
            <a:r>
              <a:rPr lang="es-ES" dirty="0"/>
              <a:t>su amada iglesia, </a:t>
            </a:r>
            <a:r>
              <a:rPr lang="es-ES" dirty="0" smtClean="0"/>
              <a:t>como dice </a:t>
            </a:r>
            <a:r>
              <a:rPr lang="es-ES" dirty="0" smtClean="0">
                <a:solidFill>
                  <a:srgbClr val="FF0000"/>
                </a:solidFill>
              </a:rPr>
              <a:t>(Joel 3:2</a:t>
            </a:r>
            <a:r>
              <a:rPr lang="es-ES" dirty="0" smtClean="0"/>
              <a:t>), “</a:t>
            </a:r>
            <a:r>
              <a:rPr lang="es-ES" i="1" dirty="0" smtClean="0">
                <a:latin typeface="Bell MT" panose="02020503060305020303" pitchFamily="18" charset="0"/>
              </a:rPr>
              <a:t>Israel mi heredad</a:t>
            </a:r>
            <a:r>
              <a:rPr lang="es-ES" dirty="0" smtClean="0"/>
              <a:t>”, y se refiere tanto al Israel literal, como al Israel espiritual, su </a:t>
            </a:r>
            <a:r>
              <a:rPr lang="es-ES" dirty="0"/>
              <a:t>tesoro más preciado en este mundo.</a:t>
            </a:r>
          </a:p>
          <a:p>
            <a:endParaRPr lang="es-ES" dirty="0" smtClean="0"/>
          </a:p>
          <a:p>
            <a:r>
              <a:rPr lang="es-ES" dirty="0" smtClean="0"/>
              <a:t>De </a:t>
            </a:r>
            <a:r>
              <a:rPr lang="es-ES" dirty="0"/>
              <a:t>eso vamos ha hablar aquí. Así que Primero Oremos…. Tomemos la Biblia, y el Espíritu de la Profecía, que son la base de nuestro estudio. Veamos.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29098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437071"/>
            <a:ext cx="10515600" cy="1604617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s-CO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En este cronograma diseñado </a:t>
            </a:r>
            <a:r>
              <a:rPr lang="es-CO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conforme </a:t>
            </a:r>
            <a:r>
              <a:rPr lang="es-CO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Dios lo revela, está registrada la profecía más larga con límite de tiempo, en toda la Biblia: </a:t>
            </a:r>
            <a:r>
              <a:rPr lang="es-CO" sz="3200" dirty="0" smtClean="0"/>
              <a:t/>
            </a:r>
            <a:br>
              <a:rPr lang="es-CO" sz="3200" dirty="0" smtClean="0"/>
            </a:br>
            <a:r>
              <a:rPr lang="es-CO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Génesis 3:15 - Ap.20:10.</a:t>
            </a:r>
            <a:endParaRPr lang="es-CO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6021892"/>
            <a:ext cx="10515600" cy="503598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s-CO" b="1" dirty="0" smtClean="0">
                <a:latin typeface="Castellar" panose="020A0402060406010301" pitchFamily="18" charset="0"/>
              </a:rPr>
              <a:t>Esta extraordinaria profecía se cumplirá en tres etapas, </a:t>
            </a:r>
            <a:r>
              <a:rPr lang="es-CO" b="1" dirty="0">
                <a:latin typeface="Castellar" panose="020A0402060406010301" pitchFamily="18" charset="0"/>
              </a:rPr>
              <a:t>a</a:t>
            </a:r>
            <a:r>
              <a:rPr lang="es-CO" b="1" dirty="0" smtClean="0">
                <a:latin typeface="Castellar" panose="020A0402060406010301" pitchFamily="18" charset="0"/>
              </a:rPr>
              <a:t> través de siete mil años, Según la Biblia y el EP. </a:t>
            </a:r>
            <a:endParaRPr lang="es-CO" b="1" dirty="0">
              <a:latin typeface="Castellar" panose="020A0402060406010301" pitchFamily="18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2473" y="3052032"/>
            <a:ext cx="1560311" cy="17145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1027" y="3091585"/>
            <a:ext cx="1821219" cy="16287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7163" y="3054425"/>
            <a:ext cx="1802145" cy="157638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506" y="3010898"/>
            <a:ext cx="1655618" cy="1714500"/>
          </a:xfrm>
          <a:prstGeom prst="rect">
            <a:avLst/>
          </a:prstGeom>
        </p:spPr>
      </p:pic>
      <p:sp>
        <p:nvSpPr>
          <p:cNvPr id="4" name="Flecha derecha 3"/>
          <p:cNvSpPr/>
          <p:nvPr/>
        </p:nvSpPr>
        <p:spPr>
          <a:xfrm>
            <a:off x="2493818" y="3167541"/>
            <a:ext cx="1118101" cy="1405460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2000" b="1" dirty="0" smtClean="0"/>
              <a:t>4000 años</a:t>
            </a:r>
            <a:endParaRPr lang="es-CO" sz="2000" b="1" dirty="0"/>
          </a:p>
        </p:txBody>
      </p:sp>
      <p:sp>
        <p:nvSpPr>
          <p:cNvPr id="9" name="Flecha derecha 8"/>
          <p:cNvSpPr/>
          <p:nvPr/>
        </p:nvSpPr>
        <p:spPr>
          <a:xfrm>
            <a:off x="5172630" y="3137121"/>
            <a:ext cx="1278702" cy="1405460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2000" b="1" dirty="0" smtClean="0"/>
              <a:t>2000 años</a:t>
            </a:r>
            <a:endParaRPr lang="es-CO" sz="2000" b="1" dirty="0"/>
          </a:p>
        </p:txBody>
      </p:sp>
      <p:sp>
        <p:nvSpPr>
          <p:cNvPr id="10" name="Flecha derecha 9"/>
          <p:cNvSpPr/>
          <p:nvPr/>
        </p:nvSpPr>
        <p:spPr>
          <a:xfrm>
            <a:off x="8311942" y="3206178"/>
            <a:ext cx="1211656" cy="1267346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2000" b="1" dirty="0" smtClean="0"/>
              <a:t>1000 años</a:t>
            </a:r>
            <a:endParaRPr lang="es-CO" sz="2000" b="1" dirty="0"/>
          </a:p>
        </p:txBody>
      </p:sp>
      <p:sp>
        <p:nvSpPr>
          <p:cNvPr id="13" name="Arco de bloque 12"/>
          <p:cNvSpPr/>
          <p:nvPr/>
        </p:nvSpPr>
        <p:spPr>
          <a:xfrm>
            <a:off x="857274" y="2323804"/>
            <a:ext cx="10515600" cy="1170144"/>
          </a:xfrm>
          <a:prstGeom prst="blockArc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4681896" y="2190931"/>
            <a:ext cx="2260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800" b="1" i="1" dirty="0"/>
              <a:t>Siete mil años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3592223" y="2685093"/>
            <a:ext cx="7539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i="1" dirty="0"/>
              <a:t>Fue derrotado </a:t>
            </a:r>
            <a:r>
              <a:rPr lang="es-CO" b="1" i="1" dirty="0" smtClean="0"/>
              <a:t>                           Será </a:t>
            </a:r>
            <a:r>
              <a:rPr lang="es-CO" b="1" i="1" dirty="0"/>
              <a:t>encadenado </a:t>
            </a:r>
            <a:r>
              <a:rPr lang="es-CO" b="1" i="1" dirty="0" smtClean="0"/>
              <a:t>                           Será </a:t>
            </a:r>
            <a:r>
              <a:rPr lang="es-CO" b="1" i="1" dirty="0"/>
              <a:t>destruido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838200" y="4905031"/>
            <a:ext cx="16556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Ge.3.15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3463799" y="4772465"/>
            <a:ext cx="15992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rgbClr val="FF0000"/>
                </a:solidFill>
              </a:rPr>
              <a:t>Año 31. Gal.4:4</a:t>
            </a:r>
            <a:r>
              <a:rPr lang="es-ES" b="1" dirty="0" smtClean="0">
                <a:solidFill>
                  <a:srgbClr val="FF0000"/>
                </a:solidFill>
              </a:rPr>
              <a:t>;</a:t>
            </a:r>
          </a:p>
          <a:p>
            <a:pPr algn="ctr"/>
            <a:r>
              <a:rPr lang="es-ES" b="1" dirty="0" smtClean="0">
                <a:solidFill>
                  <a:srgbClr val="FF0000"/>
                </a:solidFill>
              </a:rPr>
              <a:t> CS. </a:t>
            </a:r>
            <a:r>
              <a:rPr lang="es-ES" b="1" dirty="0" smtClean="0">
                <a:solidFill>
                  <a:srgbClr val="FF0000"/>
                </a:solidFill>
              </a:rPr>
              <a:t>375.3. 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6451332" y="4827638"/>
            <a:ext cx="18212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FF0000"/>
                </a:solidFill>
              </a:rPr>
              <a:t>Ap.20:1,2. </a:t>
            </a:r>
          </a:p>
          <a:p>
            <a:pPr algn="ctr"/>
            <a:r>
              <a:rPr lang="es-CO" b="1" dirty="0" smtClean="0">
                <a:solidFill>
                  <a:srgbClr val="FF0000"/>
                </a:solidFill>
              </a:rPr>
              <a:t>MS.3:18.3</a:t>
            </a:r>
            <a:r>
              <a:rPr lang="es-CO" b="1" dirty="0">
                <a:solidFill>
                  <a:srgbClr val="FF0000"/>
                </a:solidFill>
              </a:rPr>
              <a:t>; 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9907545" y="4766532"/>
            <a:ext cx="10903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b="1" dirty="0" smtClean="0">
                <a:solidFill>
                  <a:srgbClr val="FF0000"/>
                </a:solidFill>
              </a:rPr>
              <a:t>Ap.20:10</a:t>
            </a:r>
          </a:p>
          <a:p>
            <a:pPr algn="ctr"/>
            <a:r>
              <a:rPr lang="es-CO" b="1" dirty="0" smtClean="0">
                <a:solidFill>
                  <a:srgbClr val="FF0000"/>
                </a:solidFill>
              </a:rPr>
              <a:t>21:1</a:t>
            </a:r>
          </a:p>
          <a:p>
            <a:pPr algn="ctr"/>
            <a:r>
              <a:rPr lang="es-CO" b="1" dirty="0" smtClean="0">
                <a:solidFill>
                  <a:srgbClr val="FF0000"/>
                </a:solidFill>
              </a:rPr>
              <a:t>Ge.3:15.  </a:t>
            </a:r>
            <a:endParaRPr lang="es-CO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472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63174"/>
          </a:xfrm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s-CO" b="1" dirty="0" smtClean="0"/>
              <a:t>COMPROBADO CON LA BIBLIA Y EL EP.</a:t>
            </a:r>
            <a:endParaRPr lang="es-CO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498077"/>
            <a:ext cx="10515600" cy="518932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i="1" dirty="0" smtClean="0">
                <a:latin typeface="Bell MT" panose="02020503060305020303" pitchFamily="18" charset="0"/>
              </a:rPr>
              <a:t>“Escudriñáis </a:t>
            </a:r>
            <a:r>
              <a:rPr lang="es-CO" b="1" i="1" dirty="0">
                <a:latin typeface="Bell MT" panose="02020503060305020303" pitchFamily="18" charset="0"/>
              </a:rPr>
              <a:t>las </a:t>
            </a:r>
            <a:r>
              <a:rPr lang="es-CO" b="1" i="1" dirty="0" smtClean="0">
                <a:latin typeface="Bell MT" panose="02020503060305020303" pitchFamily="18" charset="0"/>
              </a:rPr>
              <a:t>Escrituras”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Juan 5:39</a:t>
            </a:r>
          </a:p>
          <a:p>
            <a:pPr marL="0" indent="0" algn="ctr">
              <a:buNone/>
            </a:pPr>
            <a:r>
              <a:rPr lang="es-CO" b="1" i="1" dirty="0" smtClean="0">
                <a:latin typeface="Bell MT" panose="02020503060305020303" pitchFamily="18" charset="0"/>
              </a:rPr>
              <a:t>“Escrito está”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Mateo.4:4</a:t>
            </a:r>
          </a:p>
          <a:p>
            <a:pPr marL="0" indent="0" algn="ctr">
              <a:buNone/>
            </a:pPr>
            <a:r>
              <a:rPr lang="es-ES" dirty="0" smtClean="0"/>
              <a:t>“</a:t>
            </a:r>
            <a:r>
              <a:rPr lang="es-ES" b="1" i="1" dirty="0" smtClean="0">
                <a:latin typeface="Bell MT" panose="02020503060305020303" pitchFamily="18" charset="0"/>
              </a:rPr>
              <a:t>A </a:t>
            </a:r>
            <a:r>
              <a:rPr lang="es-ES" b="1" i="1" dirty="0">
                <a:latin typeface="Bell MT" panose="02020503060305020303" pitchFamily="18" charset="0"/>
              </a:rPr>
              <a:t>la </a:t>
            </a:r>
            <a:r>
              <a:rPr lang="es-ES" b="1" i="1" dirty="0" smtClean="0">
                <a:latin typeface="Bell MT" panose="02020503060305020303" pitchFamily="18" charset="0"/>
              </a:rPr>
              <a:t>ley </a:t>
            </a:r>
            <a:r>
              <a:rPr lang="es-ES" dirty="0" smtClean="0"/>
              <a:t>– la Biblia-  </a:t>
            </a:r>
            <a:r>
              <a:rPr lang="es-ES" b="1" i="1" dirty="0">
                <a:latin typeface="Bell MT" panose="02020503060305020303" pitchFamily="18" charset="0"/>
              </a:rPr>
              <a:t>y al </a:t>
            </a:r>
            <a:r>
              <a:rPr lang="es-ES" b="1" i="1" dirty="0" smtClean="0">
                <a:latin typeface="Bell MT" panose="02020503060305020303" pitchFamily="18" charset="0"/>
              </a:rPr>
              <a:t>testimonio- </a:t>
            </a:r>
            <a:r>
              <a:rPr lang="es-ES" dirty="0" smtClean="0"/>
              <a:t>Espíritu de Profecía-  </a:t>
            </a:r>
            <a:r>
              <a:rPr lang="es-ES" b="1" i="1" dirty="0">
                <a:latin typeface="Bell MT" panose="02020503060305020303" pitchFamily="18" charset="0"/>
              </a:rPr>
              <a:t>Si no dijeren conforme a esto, es porque no les ha </a:t>
            </a:r>
            <a:r>
              <a:rPr lang="es-ES" b="1" i="1" dirty="0" smtClean="0">
                <a:latin typeface="Bell MT" panose="02020503060305020303" pitchFamily="18" charset="0"/>
              </a:rPr>
              <a:t>amanecido</a:t>
            </a:r>
            <a:r>
              <a:rPr lang="es-ES" dirty="0" smtClean="0"/>
              <a:t>”</a:t>
            </a:r>
          </a:p>
          <a:p>
            <a:pPr marL="0" indent="0" algn="ctr">
              <a:buNone/>
            </a:pPr>
            <a:r>
              <a:rPr lang="es-ES" dirty="0" smtClean="0">
                <a:solidFill>
                  <a:srgbClr val="FF0000"/>
                </a:solidFill>
              </a:rPr>
              <a:t>Isaías 8:20</a:t>
            </a:r>
          </a:p>
          <a:p>
            <a:pPr marL="0" indent="0" algn="ctr">
              <a:buNone/>
            </a:pPr>
            <a:r>
              <a:rPr lang="es-ES" dirty="0" smtClean="0"/>
              <a:t>Dios aclararía este mensaje al fin </a:t>
            </a:r>
            <a:r>
              <a:rPr lang="es-ES" dirty="0"/>
              <a:t>del </a:t>
            </a:r>
            <a:r>
              <a:rPr lang="es-ES" dirty="0" smtClean="0"/>
              <a:t>tiempo, como evidentemente sucedió: “</a:t>
            </a:r>
            <a:r>
              <a:rPr lang="es-ES" b="1" dirty="0" smtClean="0">
                <a:latin typeface="Bell MT" panose="02020503060305020303" pitchFamily="18" charset="0"/>
              </a:rPr>
              <a:t>Y </a:t>
            </a:r>
            <a:r>
              <a:rPr lang="es-ES" b="1" dirty="0">
                <a:latin typeface="Bell MT" panose="02020503060305020303" pitchFamily="18" charset="0"/>
              </a:rPr>
              <a:t>yo oí, mas no </a:t>
            </a:r>
            <a:r>
              <a:rPr lang="es-ES" b="1" u="sng" dirty="0">
                <a:latin typeface="Bell MT" panose="02020503060305020303" pitchFamily="18" charset="0"/>
              </a:rPr>
              <a:t>entendí</a:t>
            </a:r>
            <a:r>
              <a:rPr lang="es-ES" b="1" dirty="0">
                <a:latin typeface="Bell MT" panose="02020503060305020303" pitchFamily="18" charset="0"/>
              </a:rPr>
              <a:t>. Y dije: Señor mío, ¿qué es el cumplimiento de estas </a:t>
            </a:r>
            <a:r>
              <a:rPr lang="es-ES" b="1" dirty="0" smtClean="0">
                <a:latin typeface="Bell MT" panose="02020503060305020303" pitchFamily="18" charset="0"/>
              </a:rPr>
              <a:t>cosas?  9 </a:t>
            </a:r>
            <a:r>
              <a:rPr lang="es-ES" b="1" dirty="0">
                <a:latin typeface="Bell MT" panose="02020503060305020303" pitchFamily="18" charset="0"/>
              </a:rPr>
              <a:t>Y dijo: Anda, Daniel, que estas palabras serán cerradas y selladas hasta el tiempo del </a:t>
            </a:r>
            <a:r>
              <a:rPr lang="es-ES" b="1" dirty="0" smtClean="0">
                <a:latin typeface="Bell MT" panose="02020503060305020303" pitchFamily="18" charset="0"/>
              </a:rPr>
              <a:t>cumplimiento.10 </a:t>
            </a:r>
            <a:r>
              <a:rPr lang="es-ES" b="1" dirty="0">
                <a:latin typeface="Bell MT" panose="02020503060305020303" pitchFamily="18" charset="0"/>
              </a:rPr>
              <a:t>Muchos serán limpios, y emblanquecidos, y purgados. Y los impíos se empeorarán, y ninguno de los impíos entenderá, pero entenderán los entendidos</a:t>
            </a:r>
            <a:r>
              <a:rPr lang="es-ES" dirty="0" smtClean="0"/>
              <a:t>.</a:t>
            </a:r>
          </a:p>
          <a:p>
            <a:pPr marL="0" indent="0" algn="ctr">
              <a:buNone/>
            </a:pPr>
            <a:r>
              <a:rPr lang="es-ES" dirty="0" smtClean="0">
                <a:solidFill>
                  <a:srgbClr val="FF0000"/>
                </a:solidFill>
              </a:rPr>
              <a:t>Daniel 12: 8-10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64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204716"/>
            <a:ext cx="10515600" cy="6455391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Mi llamado URGENTE en el Nombre del Señor Jesús, es que te prepares. Ya la profeta de Dios lo advirtió en 1858, cuando Dios a través de una visión de dos horas le revelo el gran conflicto entre Cristo y Satanás.  </a:t>
            </a:r>
          </a:p>
          <a:p>
            <a:pPr marL="0" indent="0" algn="ctr">
              <a:buNone/>
            </a:pPr>
            <a:r>
              <a:rPr lang="es-CO" dirty="0" smtClean="0"/>
              <a:t>Ella dice: “</a:t>
            </a:r>
            <a:r>
              <a:rPr lang="es-CO" dirty="0" smtClean="0">
                <a:latin typeface="Bell MT" panose="02020503060305020303" pitchFamily="18" charset="0"/>
              </a:rPr>
              <a:t>La gran controversia entre Cristo y Satanás, sostenida desde hace cerca de seis mil años, </a:t>
            </a:r>
            <a:r>
              <a:rPr lang="es-CO" u="sng" dirty="0" smtClean="0">
                <a:latin typeface="Bell MT" panose="02020503060305020303" pitchFamily="18" charset="0"/>
              </a:rPr>
              <a:t>está por terminar</a:t>
            </a:r>
            <a:r>
              <a:rPr lang="es-CO" dirty="0" smtClean="0"/>
              <a:t>”. </a:t>
            </a:r>
          </a:p>
          <a:p>
            <a:pPr marL="0" indent="0" algn="ctr">
              <a:buNone/>
            </a:pPr>
            <a:r>
              <a:rPr lang="es-CO" dirty="0" smtClean="0"/>
              <a:t>Y luego agrega: </a:t>
            </a:r>
          </a:p>
          <a:p>
            <a:pPr marL="0" indent="0" algn="ctr">
              <a:buNone/>
            </a:pPr>
            <a:r>
              <a:rPr lang="es-CO" dirty="0" smtClean="0"/>
              <a:t>“</a:t>
            </a:r>
            <a:r>
              <a:rPr lang="es-ES" dirty="0" smtClean="0">
                <a:latin typeface="Bell MT" panose="02020503060305020303" pitchFamily="18" charset="0"/>
              </a:rPr>
              <a:t>Satanás </a:t>
            </a:r>
            <a:r>
              <a:rPr lang="es-ES" dirty="0">
                <a:latin typeface="Bell MT" panose="02020503060305020303" pitchFamily="18" charset="0"/>
              </a:rPr>
              <a:t>redobla sus esfuerzos para hacer fracasar la obra de </a:t>
            </a:r>
            <a:r>
              <a:rPr lang="es-ES" dirty="0" smtClean="0">
                <a:latin typeface="Bell MT" panose="02020503060305020303" pitchFamily="18" charset="0"/>
              </a:rPr>
              <a:t>Cristo </a:t>
            </a:r>
            <a:r>
              <a:rPr lang="es-ES" dirty="0">
                <a:latin typeface="Bell MT" panose="02020503060305020303" pitchFamily="18" charset="0"/>
              </a:rPr>
              <a:t>en beneficio del hombre y para sujetar las almas en sus lazos.  su objeto consiste en tener </a:t>
            </a:r>
            <a:r>
              <a:rPr lang="es-ES" u="sng" dirty="0">
                <a:latin typeface="Bell MT" panose="02020503060305020303" pitchFamily="18" charset="0"/>
              </a:rPr>
              <a:t>sumido al pueblo en las tinieblas y en la impenitencia</a:t>
            </a:r>
            <a:r>
              <a:rPr lang="es-ES" dirty="0">
                <a:latin typeface="Bell MT" panose="02020503060305020303" pitchFamily="18" charset="0"/>
              </a:rPr>
              <a:t> hasta que termine la obra mediadora del salvador y no haya más sacrificio por el pecado</a:t>
            </a:r>
            <a:r>
              <a:rPr lang="es-ES" dirty="0" smtClean="0"/>
              <a:t>”</a:t>
            </a:r>
          </a:p>
          <a:p>
            <a:pPr marL="0" indent="0" algn="ctr">
              <a:buNone/>
            </a:pPr>
            <a:r>
              <a:rPr lang="es-ES" dirty="0" smtClean="0"/>
              <a:t> </a:t>
            </a:r>
            <a:r>
              <a:rPr lang="es-ES" dirty="0">
                <a:solidFill>
                  <a:srgbClr val="FF0000"/>
                </a:solidFill>
              </a:rPr>
              <a:t>(Ver </a:t>
            </a:r>
            <a:r>
              <a:rPr lang="es-ES" dirty="0" smtClean="0">
                <a:solidFill>
                  <a:srgbClr val="FF0000"/>
                </a:solidFill>
              </a:rPr>
              <a:t>CS. p </a:t>
            </a:r>
            <a:r>
              <a:rPr lang="es-ES" dirty="0">
                <a:solidFill>
                  <a:srgbClr val="FF0000"/>
                </a:solidFill>
              </a:rPr>
              <a:t>572.1</a:t>
            </a:r>
            <a:r>
              <a:rPr lang="es-ES" dirty="0" smtClean="0">
                <a:solidFill>
                  <a:srgbClr val="FF0000"/>
                </a:solidFill>
              </a:rPr>
              <a:t>).</a:t>
            </a:r>
          </a:p>
          <a:p>
            <a:pPr marL="0" indent="0" algn="ctr">
              <a:buNone/>
            </a:pPr>
            <a:r>
              <a:rPr lang="es-ES" dirty="0" smtClean="0">
                <a:solidFill>
                  <a:schemeClr val="tx1"/>
                </a:solidFill>
              </a:rPr>
              <a:t>Por ende, durante todo el periodo de 6000 mil años, </a:t>
            </a:r>
            <a:r>
              <a:rPr lang="es-ES" dirty="0" smtClean="0">
                <a:solidFill>
                  <a:schemeClr val="tx1"/>
                </a:solidFill>
              </a:rPr>
              <a:t>y especialmente, </a:t>
            </a:r>
            <a:r>
              <a:rPr lang="es-ES" dirty="0" smtClean="0">
                <a:solidFill>
                  <a:schemeClr val="tx1"/>
                </a:solidFill>
              </a:rPr>
              <a:t>durante este último periodo de 2000 años, Satanás no esta jugando, por el contrario</a:t>
            </a:r>
            <a:r>
              <a:rPr lang="es-ES" dirty="0">
                <a:solidFill>
                  <a:schemeClr val="tx1"/>
                </a:solidFill>
              </a:rPr>
              <a:t>, </a:t>
            </a:r>
            <a:r>
              <a:rPr lang="es-ES" dirty="0">
                <a:solidFill>
                  <a:srgbClr val="FF0000"/>
                </a:solidFill>
              </a:rPr>
              <a:t>Ap.12:12</a:t>
            </a:r>
            <a:r>
              <a:rPr lang="es-ES" dirty="0">
                <a:solidFill>
                  <a:schemeClr val="tx1"/>
                </a:solidFill>
              </a:rPr>
              <a:t> dice:  </a:t>
            </a:r>
            <a:r>
              <a:rPr lang="es-ES" dirty="0" smtClean="0">
                <a:solidFill>
                  <a:schemeClr val="tx1"/>
                </a:solidFill>
              </a:rPr>
              <a:t>­”</a:t>
            </a:r>
            <a:r>
              <a:rPr lang="es-ES" i="1" dirty="0" smtClean="0">
                <a:solidFill>
                  <a:schemeClr val="tx1"/>
                </a:solidFill>
                <a:latin typeface="Bell MT" panose="02020503060305020303" pitchFamily="18" charset="0"/>
              </a:rPr>
              <a:t>Ay </a:t>
            </a:r>
            <a:r>
              <a:rPr lang="es-ES" i="1" dirty="0">
                <a:solidFill>
                  <a:schemeClr val="tx1"/>
                </a:solidFill>
                <a:latin typeface="Bell MT" panose="02020503060305020303" pitchFamily="18" charset="0"/>
              </a:rPr>
              <a:t>de los moradores de la tierra y del mar! Porque el diablo ha descendido a vosotros, teniendo gran ira, sabiendo que tiene poco </a:t>
            </a:r>
            <a:r>
              <a:rPr lang="es-ES" i="1" dirty="0" smtClean="0">
                <a:solidFill>
                  <a:schemeClr val="tx1"/>
                </a:solidFill>
                <a:latin typeface="Bell MT" panose="02020503060305020303" pitchFamily="18" charset="0"/>
              </a:rPr>
              <a:t>tiempo</a:t>
            </a:r>
            <a:r>
              <a:rPr lang="es-ES" dirty="0" smtClean="0">
                <a:solidFill>
                  <a:schemeClr val="tx1"/>
                </a:solidFill>
              </a:rPr>
              <a:t>” Y Pedro aconseja: “</a:t>
            </a:r>
            <a:r>
              <a:rPr lang="es-ES" i="1" dirty="0" smtClean="0">
                <a:solidFill>
                  <a:schemeClr val="tx1"/>
                </a:solidFill>
                <a:latin typeface="Bell MT" panose="02020503060305020303" pitchFamily="18" charset="0"/>
              </a:rPr>
              <a:t>Sed </a:t>
            </a:r>
            <a:r>
              <a:rPr lang="es-ES" i="1" dirty="0">
                <a:solidFill>
                  <a:schemeClr val="tx1"/>
                </a:solidFill>
                <a:latin typeface="Bell MT" panose="02020503060305020303" pitchFamily="18" charset="0"/>
              </a:rPr>
              <a:t>templados, y velad; porque vuestro adversario el diablo, cual león rugiente, anda alrededor buscando á quien </a:t>
            </a:r>
            <a:r>
              <a:rPr lang="es-ES" i="1" dirty="0" smtClean="0">
                <a:solidFill>
                  <a:schemeClr val="tx1"/>
                </a:solidFill>
                <a:latin typeface="Bell MT" panose="02020503060305020303" pitchFamily="18" charset="0"/>
              </a:rPr>
              <a:t>devore</a:t>
            </a:r>
            <a:r>
              <a:rPr lang="es-ES" dirty="0" smtClean="0">
                <a:solidFill>
                  <a:schemeClr val="tx1"/>
                </a:solidFill>
              </a:rPr>
              <a:t>”, </a:t>
            </a:r>
            <a:r>
              <a:rPr lang="es-ES" dirty="0" smtClean="0">
                <a:solidFill>
                  <a:srgbClr val="FF0000"/>
                </a:solidFill>
              </a:rPr>
              <a:t>(1 Ped.5:8).</a:t>
            </a:r>
            <a:endParaRPr lang="es-E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47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B74C6083-C40F-4C7B-8B8C-212381A308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18365"/>
            <a:ext cx="11089943" cy="3193576"/>
          </a:xfrm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4000" dirty="0"/>
              <a:t>Al evento que más le teme Satanás, y todos sus seguidores, pero que </a:t>
            </a:r>
            <a:r>
              <a:rPr lang="es-CO" sz="4000" dirty="0" smtClean="0"/>
              <a:t>ha sido </a:t>
            </a:r>
            <a:r>
              <a:rPr lang="es-CO" sz="4000" dirty="0"/>
              <a:t>el gozo de todos los </a:t>
            </a:r>
            <a:r>
              <a:rPr lang="es-CO" sz="4000" dirty="0" smtClean="0"/>
              <a:t>verdaderos hijos </a:t>
            </a:r>
            <a:r>
              <a:rPr lang="es-CO" sz="4000" dirty="0"/>
              <a:t>de Dios a través de los siglos , es mencionado por Enoc diciendo: </a:t>
            </a:r>
          </a:p>
          <a:p>
            <a:pPr marL="0" indent="0" algn="ctr">
              <a:buNone/>
            </a:pPr>
            <a:r>
              <a:rPr lang="es-CO" sz="4000" dirty="0" smtClean="0"/>
              <a:t>“</a:t>
            </a:r>
            <a:r>
              <a:rPr lang="es-CO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 aquí, el Señor es venido con sus santos millares, a hacer juicio sobre todos, y a </a:t>
            </a:r>
            <a:r>
              <a:rPr lang="es-CO" sz="40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convencer</a:t>
            </a:r>
            <a:r>
              <a:rPr lang="es-CO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todos los impíos de entre ellos de todas sus malas obras que han hecho infielmente, y de todas las palabras duras que los pecadores infieles han hablado contra él</a:t>
            </a:r>
            <a:r>
              <a:rPr lang="es-CO" sz="4000" dirty="0" smtClean="0"/>
              <a:t>”.</a:t>
            </a:r>
          </a:p>
          <a:p>
            <a:pPr marL="0" indent="0" algn="ctr">
              <a:buNone/>
            </a:pPr>
            <a:r>
              <a:rPr lang="es-CO" sz="4000" dirty="0" smtClean="0">
                <a:solidFill>
                  <a:srgbClr val="FF0000"/>
                </a:solidFill>
              </a:rPr>
              <a:t>(</a:t>
            </a:r>
            <a:r>
              <a:rPr lang="es-CO" sz="4000" dirty="0">
                <a:solidFill>
                  <a:srgbClr val="FF0000"/>
                </a:solidFill>
              </a:rPr>
              <a:t>Judas  14,15</a:t>
            </a:r>
            <a:r>
              <a:rPr lang="es-CO" sz="4000" dirty="0" smtClean="0">
                <a:solidFill>
                  <a:srgbClr val="FF0000"/>
                </a:solidFill>
              </a:rPr>
              <a:t>).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1882" y="3544507"/>
            <a:ext cx="6987652" cy="321113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2726941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77421"/>
            <a:ext cx="10515600" cy="6482685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es-ES" dirty="0" smtClean="0"/>
          </a:p>
          <a:p>
            <a:pPr marL="0" indent="0" algn="ctr">
              <a:buNone/>
            </a:pPr>
            <a:r>
              <a:rPr lang="es-ES" dirty="0" smtClean="0"/>
              <a:t>Este </a:t>
            </a:r>
            <a:r>
              <a:rPr lang="es-ES" dirty="0"/>
              <a:t>terrible evento al que le teme Satanás y todos sus seguidores, </a:t>
            </a:r>
            <a:r>
              <a:rPr lang="es-ES" dirty="0" smtClean="0"/>
              <a:t>es al </a:t>
            </a:r>
            <a:r>
              <a:rPr lang="es-ES" dirty="0"/>
              <a:t>que se refirió Enoc, es cuando se venzan los 6000 años de pecado, porque Satanás sabe que será encadenado, y encerrado, por mil años. Y después será aniquilado para siempre, en el lago de </a:t>
            </a:r>
            <a:r>
              <a:rPr lang="es-ES" dirty="0" smtClean="0"/>
              <a:t>fuego, cumpliéndose la profecía más larga de toda la Biblia, la de Génesis 3:15. Amen. </a:t>
            </a:r>
            <a:endParaRPr lang="es-ES" dirty="0"/>
          </a:p>
          <a:p>
            <a:endParaRPr lang="es-ES" dirty="0"/>
          </a:p>
          <a:p>
            <a:pPr marL="0" indent="0" algn="ctr">
              <a:buNone/>
            </a:pPr>
            <a:r>
              <a:rPr lang="es-ES" dirty="0"/>
              <a:t>Pero tu y yo, que hemos entregado nuestro corazón a Cristo, no tenemos porque temer, porque eso significa que todos tus problemas, y los míos, absolutamente todos, desaparecerán para siempre, ya que al causante de ellos, Satanás, Cristo </a:t>
            </a:r>
            <a:r>
              <a:rPr lang="es-ES" dirty="0" smtClean="0"/>
              <a:t>le </a:t>
            </a:r>
            <a:r>
              <a:rPr lang="es-ES" dirty="0"/>
              <a:t>“pisará la cabeza”. Matándolo para siempre. Y así volverá a existir paz y armonía en todo el universo, por toda la eternidad. Amen. Y Amen.   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91448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22732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s-CO" sz="3600" dirty="0" smtClean="0">
                <a:solidFill>
                  <a:srgbClr val="FF0000"/>
                </a:solidFill>
                <a:latin typeface="Algerian" panose="04020705040A02060702" pitchFamily="82" charset="0"/>
              </a:rPr>
              <a:t>De esta forma culmina la profecía más larga de toda la Biblia</a:t>
            </a:r>
            <a:endParaRPr lang="es-CO" sz="3600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5049671"/>
            <a:ext cx="10515600" cy="1583141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Está bien claro que un día es como mil años, Y mil años como un día.</a:t>
            </a:r>
          </a:p>
          <a:p>
            <a:pPr marL="0" indent="0" algn="ctr">
              <a:buNone/>
            </a:pPr>
            <a:r>
              <a:rPr lang="es-CO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Dios en su infinita misericordia, nos da esta revelación, poco antes de su culminación, con el fin de que tu y yo nos preparemos, arrepintiéndonos de todos nuestros pecados, y comencemos a caminar de la mano de Dios. Amen.</a:t>
            </a:r>
            <a:endParaRPr lang="es-CO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97039"/>
            <a:ext cx="3338015" cy="29278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7713" y="1915449"/>
            <a:ext cx="3206087" cy="290946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Flecha derecha 5"/>
          <p:cNvSpPr/>
          <p:nvPr/>
        </p:nvSpPr>
        <p:spPr>
          <a:xfrm>
            <a:off x="4285397" y="2027831"/>
            <a:ext cx="3796352" cy="2909460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Del Edén al Edén</a:t>
            </a:r>
          </a:p>
          <a:p>
            <a:pPr algn="ctr"/>
            <a:r>
              <a:rPr lang="es-CO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6000 años de pecado, y mil años de reposo en el cielo. </a:t>
            </a:r>
          </a:p>
          <a:p>
            <a:pPr algn="ctr"/>
            <a:r>
              <a:rPr lang="es-CO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Cuantos dicen: Amen. </a:t>
            </a:r>
            <a:endParaRPr lang="es-CO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66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1283</TotalTime>
  <Words>1172</Words>
  <Application>Microsoft Office PowerPoint</Application>
  <PresentationFormat>Panorámica</PresentationFormat>
  <Paragraphs>56</Paragraphs>
  <Slides>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6" baseType="lpstr">
      <vt:lpstr>Algerian</vt:lpstr>
      <vt:lpstr>Arial</vt:lpstr>
      <vt:lpstr>Bell MT</vt:lpstr>
      <vt:lpstr>Calibri</vt:lpstr>
      <vt:lpstr>Calibri Light</vt:lpstr>
      <vt:lpstr>Castellar</vt:lpstr>
      <vt:lpstr>Tema de Office</vt:lpstr>
      <vt:lpstr>LA PROFECÍA MÁS LARGA CON LÍMITE DE TIEMPO:  LA DE LOS SIETE MIL AÑOS</vt:lpstr>
      <vt:lpstr>Introducción</vt:lpstr>
      <vt:lpstr>Presentación de PowerPoint</vt:lpstr>
      <vt:lpstr>En este cronograma diseñado conforme Dios lo revela, está registrada la profecía más larga con límite de tiempo, en toda la Biblia:  De Génesis 3:15 - Ap.20:10.</vt:lpstr>
      <vt:lpstr>COMPROBADO CON LA BIBLIA Y EL EP.</vt:lpstr>
      <vt:lpstr>Presentación de PowerPoint</vt:lpstr>
      <vt:lpstr>Presentación de PowerPoint</vt:lpstr>
      <vt:lpstr>Presentación de PowerPoint</vt:lpstr>
      <vt:lpstr>De esta forma culmina la profecía más larga de toda la Biblia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PROFECÍA MÁS LARGA A TRAVÉS DE SIETE MIL AÑOS</dc:title>
  <dc:creator>Usuario de Windows</dc:creator>
  <cp:lastModifiedBy>Usuario de Windows</cp:lastModifiedBy>
  <cp:revision>75</cp:revision>
  <dcterms:created xsi:type="dcterms:W3CDTF">2017-09-21T14:12:31Z</dcterms:created>
  <dcterms:modified xsi:type="dcterms:W3CDTF">2017-10-08T19:28:44Z</dcterms:modified>
</cp:coreProperties>
</file>